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5" r:id="rId2"/>
    <p:sldId id="257" r:id="rId3"/>
    <p:sldId id="298" r:id="rId4"/>
    <p:sldId id="296" r:id="rId5"/>
    <p:sldId id="299" r:id="rId6"/>
    <p:sldId id="300" r:id="rId7"/>
    <p:sldId id="307" r:id="rId8"/>
    <p:sldId id="308" r:id="rId9"/>
    <p:sldId id="309" r:id="rId10"/>
    <p:sldId id="310" r:id="rId11"/>
    <p:sldId id="311" r:id="rId12"/>
    <p:sldId id="312" r:id="rId13"/>
    <p:sldId id="313" r:id="rId14"/>
    <p:sldId id="323" r:id="rId15"/>
    <p:sldId id="324" r:id="rId16"/>
    <p:sldId id="325" r:id="rId17"/>
    <p:sldId id="326" r:id="rId18"/>
    <p:sldId id="327" r:id="rId19"/>
    <p:sldId id="315" r:id="rId20"/>
    <p:sldId id="314" r:id="rId21"/>
    <p:sldId id="316" r:id="rId22"/>
    <p:sldId id="317" r:id="rId23"/>
    <p:sldId id="318" r:id="rId24"/>
    <p:sldId id="319" r:id="rId25"/>
    <p:sldId id="320" r:id="rId26"/>
    <p:sldId id="321" r:id="rId27"/>
    <p:sldId id="322" r:id="rId28"/>
    <p:sldId id="306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89640" y="3836213"/>
            <a:ext cx="9151320" cy="2038155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8621" y="5867767"/>
            <a:ext cx="9142340" cy="814427"/>
          </a:xfrm>
        </p:spPr>
        <p:txBody>
          <a:bodyPr>
            <a:normAutofit/>
          </a:bodyPr>
          <a:lstStyle>
            <a:lvl1pPr marL="0" indent="0" algn="l">
              <a:buNone/>
              <a:defRPr sz="3733" b="0" i="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BBAC4-499D-4CD2-A5A1-872CF60A317A}" type="datetimeFigureOut">
              <a:rPr lang="sr-Latn-RS" smtClean="0"/>
              <a:t>7.11.2023.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C6098-4890-4133-80D3-9B079BA95A67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634415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BBAC4-499D-4CD2-A5A1-872CF60A317A}" type="datetimeFigureOut">
              <a:rPr lang="sr-Latn-RS" smtClean="0"/>
              <a:t>7.11.2023.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C6098-4890-4133-80D3-9B079BA95A67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718030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BBAC4-499D-4CD2-A5A1-872CF60A317A}" type="datetimeFigureOut">
              <a:rPr lang="sr-Latn-RS" smtClean="0"/>
              <a:t>7.11.2023.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C6098-4890-4133-80D3-9B079BA95A67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111585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BBAC4-499D-4CD2-A5A1-872CF60A317A}" type="datetimeFigureOut">
              <a:rPr lang="sr-Latn-RS" smtClean="0"/>
              <a:t>7.11.2023.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C6098-4890-4133-80D3-9B079BA95A67}" type="slidenum">
              <a:rPr lang="sr-Latn-RS" smtClean="0"/>
              <a:t>‹#›</a:t>
            </a:fld>
            <a:endParaRPr lang="sr-Latn-RS"/>
          </a:p>
        </p:txBody>
      </p:sp>
      <p:pic>
        <p:nvPicPr>
          <p:cNvPr id="7" name="Picture 6" descr="E:\websites\free-power-point-templates\2012\logos.png">
            <a:extLst>
              <a:ext uri="{FF2B5EF4-FFF2-40B4-BE49-F238E27FC236}">
                <a16:creationId xmlns="" xmlns:a16="http://schemas.microsoft.com/office/drawing/2014/main" id="{08B89D22-1D6E-450B-881F-4D2A4C527F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77967" y="3101618"/>
            <a:ext cx="1951712" cy="702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4626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01650"/>
            <a:ext cx="10994760" cy="1025351"/>
          </a:xfrm>
        </p:spPr>
        <p:txBody>
          <a:bodyPr>
            <a:normAutofit/>
          </a:bodyPr>
          <a:lstStyle>
            <a:lvl1pPr algn="l">
              <a:defRPr sz="4800" baseline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8621" y="1800147"/>
            <a:ext cx="10994760" cy="4556204"/>
          </a:xfrm>
        </p:spPr>
        <p:txBody>
          <a:bodyPr/>
          <a:lstStyle>
            <a:lvl1pPr algn="l">
              <a:defRPr sz="3733">
                <a:solidFill>
                  <a:schemeClr val="bg1"/>
                </a:solidFill>
              </a:defRPr>
            </a:lvl1pPr>
            <a:lvl2pPr algn="l">
              <a:defRPr>
                <a:solidFill>
                  <a:schemeClr val="bg1"/>
                </a:solidFill>
              </a:defRPr>
            </a:lvl2pPr>
            <a:lvl3pPr algn="l">
              <a:defRPr>
                <a:solidFill>
                  <a:schemeClr val="bg1"/>
                </a:solidFill>
              </a:defRPr>
            </a:lvl3pPr>
            <a:lvl4pPr algn="l">
              <a:defRPr>
                <a:solidFill>
                  <a:schemeClr val="bg1"/>
                </a:solidFill>
              </a:defRPr>
            </a:lvl4pPr>
            <a:lvl5pPr algn="l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BBAC4-499D-4CD2-A5A1-872CF60A317A}" type="datetimeFigureOut">
              <a:rPr lang="sr-Latn-RS" smtClean="0"/>
              <a:t>7.11.2023.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C6098-4890-4133-80D3-9B079BA95A67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575239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72760"/>
            <a:ext cx="8777173" cy="1018033"/>
          </a:xfrm>
        </p:spPr>
        <p:txBody>
          <a:bodyPr>
            <a:normAutofit/>
          </a:bodyPr>
          <a:lstStyle>
            <a:lvl1pPr algn="l">
              <a:defRPr sz="480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0709" y="1894400"/>
            <a:ext cx="8755087" cy="4458817"/>
          </a:xfrm>
        </p:spPr>
        <p:txBody>
          <a:bodyPr/>
          <a:lstStyle>
            <a:lvl1pPr>
              <a:defRPr sz="3733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BBAC4-499D-4CD2-A5A1-872CF60A317A}" type="datetimeFigureOut">
              <a:rPr lang="sr-Latn-RS" smtClean="0"/>
              <a:t>7.11.2023.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C6098-4890-4133-80D3-9B079BA95A67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439630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BBAC4-499D-4CD2-A5A1-872CF60A317A}" type="datetimeFigureOut">
              <a:rPr lang="sr-Latn-RS" smtClean="0"/>
              <a:t>7.11.2023.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C6098-4890-4133-80D3-9B079BA95A67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481430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BBAC4-499D-4CD2-A5A1-872CF60A317A}" type="datetimeFigureOut">
              <a:rPr lang="sr-Latn-RS" smtClean="0"/>
              <a:t>7.11.2023.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C6098-4890-4133-80D3-9B079BA95A67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236829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599" y="524315"/>
            <a:ext cx="10769195" cy="960893"/>
          </a:xfrm>
        </p:spPr>
        <p:txBody>
          <a:bodyPr>
            <a:normAutofit/>
          </a:bodyPr>
          <a:lstStyle>
            <a:lvl1pPr algn="l">
              <a:defRPr sz="4800" baseline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279" y="2188317"/>
            <a:ext cx="5386917" cy="639763"/>
          </a:xfrm>
        </p:spPr>
        <p:txBody>
          <a:bodyPr anchor="b"/>
          <a:lstStyle>
            <a:lvl1pPr marL="0" indent="0" algn="ctr">
              <a:buNone/>
              <a:defRPr sz="3200" b="1">
                <a:solidFill>
                  <a:schemeClr val="bg1"/>
                </a:solidFill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3279" y="2818180"/>
            <a:ext cx="5386917" cy="3035059"/>
          </a:xfrm>
        </p:spPr>
        <p:txBody>
          <a:bodyPr/>
          <a:lstStyle>
            <a:lvl1pPr algn="ctr">
              <a:defRPr sz="3200">
                <a:solidFill>
                  <a:schemeClr val="bg1"/>
                </a:solidFill>
              </a:defRPr>
            </a:lvl1pPr>
            <a:lvl2pPr algn="ctr">
              <a:defRPr sz="2667">
                <a:solidFill>
                  <a:schemeClr val="bg1"/>
                </a:solidFill>
              </a:defRPr>
            </a:lvl2pPr>
            <a:lvl3pPr algn="ctr">
              <a:defRPr sz="2400">
                <a:solidFill>
                  <a:schemeClr val="bg1"/>
                </a:solidFill>
              </a:defRPr>
            </a:lvl3pPr>
            <a:lvl4pPr algn="ctr">
              <a:defRPr sz="2133">
                <a:solidFill>
                  <a:schemeClr val="bg1"/>
                </a:solidFill>
              </a:defRPr>
            </a:lvl4pPr>
            <a:lvl5pPr algn="ctr">
              <a:defRPr sz="2133">
                <a:solidFill>
                  <a:schemeClr val="bg1"/>
                </a:solidFill>
              </a:defRPr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03441" y="2188317"/>
            <a:ext cx="5389033" cy="639763"/>
          </a:xfrm>
        </p:spPr>
        <p:txBody>
          <a:bodyPr anchor="b"/>
          <a:lstStyle>
            <a:lvl1pPr marL="0" indent="0" algn="ctr">
              <a:buNone/>
              <a:defRPr sz="3200" b="1">
                <a:solidFill>
                  <a:schemeClr val="bg1"/>
                </a:solidFill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03441" y="2818180"/>
            <a:ext cx="5389033" cy="3035059"/>
          </a:xfrm>
        </p:spPr>
        <p:txBody>
          <a:bodyPr/>
          <a:lstStyle>
            <a:lvl1pPr algn="ctr">
              <a:defRPr sz="3200">
                <a:solidFill>
                  <a:schemeClr val="bg1"/>
                </a:solidFill>
              </a:defRPr>
            </a:lvl1pPr>
            <a:lvl2pPr algn="ctr">
              <a:defRPr sz="2667">
                <a:solidFill>
                  <a:schemeClr val="bg1"/>
                </a:solidFill>
              </a:defRPr>
            </a:lvl2pPr>
            <a:lvl3pPr algn="ctr">
              <a:defRPr sz="2400">
                <a:solidFill>
                  <a:schemeClr val="bg1"/>
                </a:solidFill>
              </a:defRPr>
            </a:lvl3pPr>
            <a:lvl4pPr algn="ctr">
              <a:defRPr sz="2133">
                <a:solidFill>
                  <a:schemeClr val="bg1"/>
                </a:solidFill>
              </a:defRPr>
            </a:lvl4pPr>
            <a:lvl5pPr algn="ctr">
              <a:defRPr sz="2133">
                <a:solidFill>
                  <a:schemeClr val="bg1"/>
                </a:solidFill>
              </a:defRPr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BBAC4-499D-4CD2-A5A1-872CF60A317A}" type="datetimeFigureOut">
              <a:rPr lang="sr-Latn-RS" smtClean="0"/>
              <a:t>7.11.2023.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C6098-4890-4133-80D3-9B079BA95A67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611890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BBAC4-499D-4CD2-A5A1-872CF60A317A}" type="datetimeFigureOut">
              <a:rPr lang="sr-Latn-RS" smtClean="0"/>
              <a:t>7.11.2023.</a:t>
            </a:fld>
            <a:endParaRPr 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C6098-4890-4133-80D3-9B079BA95A67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843124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BBAC4-499D-4CD2-A5A1-872CF60A317A}" type="datetimeFigureOut">
              <a:rPr lang="sr-Latn-RS" smtClean="0"/>
              <a:t>7.11.2023.</a:t>
            </a:fld>
            <a:endParaRPr lang="sr-Lat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C6098-4890-4133-80D3-9B079BA95A67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63741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BBAC4-499D-4CD2-A5A1-872CF60A317A}" type="datetimeFigureOut">
              <a:rPr lang="sr-Latn-RS" smtClean="0"/>
              <a:t>7.11.2023.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C6098-4890-4133-80D3-9B079BA95A67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636195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6BBAC4-499D-4CD2-A5A1-872CF60A317A}" type="datetimeFigureOut">
              <a:rPr lang="sr-Latn-RS" smtClean="0"/>
              <a:t>7.11.2023.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CC6098-4890-4133-80D3-9B079BA95A67}" type="slidenum">
              <a:rPr lang="sr-Latn-RS" smtClean="0"/>
              <a:t>‹#›</a:t>
            </a:fld>
            <a:endParaRPr lang="sr-Latn-RS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11E867DF-3DCA-4725-94F0-F2B6BD747A82}"/>
              </a:ext>
            </a:extLst>
          </p:cNvPr>
          <p:cNvSpPr txBox="1"/>
          <p:nvPr/>
        </p:nvSpPr>
        <p:spPr>
          <a:xfrm>
            <a:off x="-12200" y="6951663"/>
            <a:ext cx="11186167" cy="66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67" dirty="0">
                <a:solidFill>
                  <a:schemeClr val="bg1">
                    <a:lumMod val="65000"/>
                  </a:schemeClr>
                </a:solidFill>
              </a:rPr>
              <a:t>This presentation uses a free template provided by FPPT.com</a:t>
            </a:r>
          </a:p>
          <a:p>
            <a:r>
              <a:rPr lang="en-US" sz="1867" dirty="0">
                <a:solidFill>
                  <a:schemeClr val="bg1">
                    <a:lumMod val="65000"/>
                  </a:schemeClr>
                </a:solidFill>
              </a:rPr>
              <a:t>www.free-power-point-templates.com</a:t>
            </a:r>
          </a:p>
        </p:txBody>
      </p:sp>
    </p:spTree>
    <p:extLst>
      <p:ext uri="{BB962C8B-B14F-4D97-AF65-F5344CB8AC3E}">
        <p14:creationId xmlns:p14="http://schemas.microsoft.com/office/powerpoint/2010/main" val="2270705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12191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F14C6B3-2F9D-4C53-874B-3A5FB26C99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615" y="5540997"/>
            <a:ext cx="11051901" cy="1179538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ПАРАЦЕЛЗУС, МАЖЕНДИ И КЛОД БЕРНАР КАО УТЕМЕЉИВАЧИ ЕКСПЕРИМЕНТАЛНОГ ПРИСТУПА У МЕДИЦИНИ</a:t>
            </a:r>
            <a:endParaRPr lang="sr-Latn-RS" sz="36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B1C71017-AF29-4CD1-B58A-72632E904C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615" y="4760689"/>
            <a:ext cx="10642467" cy="630182"/>
          </a:xfrm>
        </p:spPr>
        <p:txBody>
          <a:bodyPr>
            <a:noAutofit/>
          </a:bodyPr>
          <a:lstStyle/>
          <a:p>
            <a:r>
              <a:rPr lang="sr-Cyrl-RS" sz="2400" i="1" dirty="0" smtClean="0"/>
              <a:t>проф. др Милан Зарић</a:t>
            </a:r>
            <a:endParaRPr lang="en-US" sz="2400" i="1" baseline="30000" dirty="0" smtClean="0"/>
          </a:p>
          <a:p>
            <a:r>
              <a:rPr lang="sr-Cyrl-RS" sz="2000" i="1" dirty="0" smtClean="0"/>
              <a:t>Универзитет у Крагујевцу, Факултет медицинских наука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1645418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789BA8B-392C-4862-89EC-FB18BC37DD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b="1" dirty="0" smtClean="0">
                <a:effectLst/>
              </a:rPr>
              <a:t>Јатрохемија</a:t>
            </a:r>
            <a:endParaRPr lang="sr-Latn-RS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E470625-353E-4522-BFAB-EE94CE5182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0709" y="1690792"/>
            <a:ext cx="8755087" cy="4819189"/>
          </a:xfrm>
        </p:spPr>
        <p:txBody>
          <a:bodyPr>
            <a:normAutofit fontScale="92500"/>
          </a:bodyPr>
          <a:lstStyle/>
          <a:p>
            <a:r>
              <a:rPr lang="sr-Cyrl-RS" dirty="0" smtClean="0"/>
              <a:t>Тартарус – Парацелзус сматра да поједине болести настају услед застоја или распадања телесних течности, а под утицајем страних тела (као што се таложи „тартарус“, вински камен у бурету</a:t>
            </a:r>
          </a:p>
          <a:p>
            <a:endParaRPr lang="sr-Cyrl-RS" dirty="0"/>
          </a:p>
          <a:p>
            <a:r>
              <a:rPr lang="sr-Cyrl-RS" dirty="0" smtClean="0"/>
              <a:t>сирће-млеко ::::</a:t>
            </a:r>
            <a:r>
              <a:rPr lang="en-US" dirty="0" smtClean="0"/>
              <a:t>&gt;</a:t>
            </a:r>
            <a:r>
              <a:rPr lang="sr-Cyrl-RS" dirty="0" smtClean="0"/>
              <a:t>крвна киселина-таложење соли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98766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789BA8B-392C-4862-89EC-FB18BC37DD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b="1" dirty="0" smtClean="0">
                <a:effectLst/>
              </a:rPr>
              <a:t>Јатрохемија</a:t>
            </a:r>
            <a:endParaRPr lang="sr-Latn-RS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E470625-353E-4522-BFAB-EE94CE5182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0709" y="1690792"/>
            <a:ext cx="8755087" cy="4819189"/>
          </a:xfrm>
        </p:spPr>
        <p:txBody>
          <a:bodyPr>
            <a:normAutofit fontScale="92500"/>
          </a:bodyPr>
          <a:lstStyle/>
          <a:p>
            <a:r>
              <a:rPr lang="sr-Cyrl-RS" dirty="0" smtClean="0"/>
              <a:t>Тартаричке болести су по Парацелзусу атеросклероза, артритис и разне врсте каменаца</a:t>
            </a:r>
          </a:p>
          <a:p>
            <a:endParaRPr lang="sr-Cyrl-RS" dirty="0"/>
          </a:p>
          <a:p>
            <a:r>
              <a:rPr lang="sr-Cyrl-RS" dirty="0" smtClean="0"/>
              <a:t>Парацелзус је одбацивао све ауторитете и веровао је једино сопственим искуствима што је створило основу за природно-научно истраживање у медицини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65905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789BA8B-392C-4862-89EC-FB18BC37DD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b="1" dirty="0" smtClean="0">
                <a:effectLst/>
              </a:rPr>
              <a:t>Јатрохемија</a:t>
            </a:r>
            <a:endParaRPr lang="sr-Latn-RS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E470625-353E-4522-BFAB-EE94CE5182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0709" y="1690792"/>
            <a:ext cx="8755087" cy="4819189"/>
          </a:xfrm>
        </p:spPr>
        <p:txBody>
          <a:bodyPr>
            <a:normAutofit lnSpcReduction="10000"/>
          </a:bodyPr>
          <a:lstStyle/>
          <a:p>
            <a:r>
              <a:rPr lang="sr-Cyrl-RS" dirty="0" smtClean="0"/>
              <a:t>Нова грана терапија, „јатрохемија“ је сводила животне процесе на законе хемије</a:t>
            </a:r>
          </a:p>
          <a:p>
            <a:endParaRPr lang="sr-Cyrl-RS" dirty="0"/>
          </a:p>
          <a:p>
            <a:r>
              <a:rPr lang="sr-Cyrl-RS" dirty="0" smtClean="0"/>
              <a:t>Парацелзус је </a:t>
            </a:r>
            <a:r>
              <a:rPr lang="sr-Cyrl-RS" smtClean="0"/>
              <a:t>живу </a:t>
            </a:r>
            <a:r>
              <a:rPr lang="sr-Cyrl-RS" smtClean="0"/>
              <a:t>успешно </a:t>
            </a:r>
            <a:r>
              <a:rPr lang="sr-Cyrl-RS" dirty="0" smtClean="0"/>
              <a:t>користио </a:t>
            </a:r>
            <a:r>
              <a:rPr lang="sr-Cyrl-RS" dirty="0" smtClean="0"/>
              <a:t>у терапији сифилиса све до почетка 20. века, када почиње да се користи арсен уместо живе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97838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789BA8B-392C-4862-89EC-FB18BC37DD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b="1" dirty="0" smtClean="0">
                <a:effectLst/>
              </a:rPr>
              <a:t>Јатрохемија</a:t>
            </a:r>
            <a:endParaRPr lang="sr-Latn-RS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E470625-353E-4522-BFAB-EE94CE5182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0709" y="1690792"/>
            <a:ext cx="8755087" cy="4819189"/>
          </a:xfrm>
        </p:spPr>
        <p:txBody>
          <a:bodyPr>
            <a:normAutofit fontScale="70000" lnSpcReduction="20000"/>
          </a:bodyPr>
          <a:lstStyle/>
          <a:p>
            <a:r>
              <a:rPr lang="sr-Cyrl-RS" dirty="0" smtClean="0"/>
              <a:t>Поборници јатрохемије су били: </a:t>
            </a:r>
          </a:p>
          <a:p>
            <a:pPr lvl="1"/>
            <a:r>
              <a:rPr lang="sr-Cyrl-RS" dirty="0" smtClean="0"/>
              <a:t>Жан Баптист фон Хелмонт</a:t>
            </a:r>
          </a:p>
          <a:p>
            <a:pPr lvl="1"/>
            <a:r>
              <a:rPr lang="sr-Cyrl-RS" dirty="0" smtClean="0"/>
              <a:t>Силвиус</a:t>
            </a:r>
          </a:p>
          <a:p>
            <a:pPr lvl="1"/>
            <a:r>
              <a:rPr lang="sr-Cyrl-RS" dirty="0" smtClean="0"/>
              <a:t>Томас Вилис</a:t>
            </a:r>
          </a:p>
          <a:p>
            <a:endParaRPr lang="sr-Cyrl-RS" dirty="0"/>
          </a:p>
          <a:p>
            <a:r>
              <a:rPr lang="sr-Cyrl-RS" dirty="0" smtClean="0"/>
              <a:t>Јатрохемија је довела до појаве веома повољног утицаја првенствено на развој терапије</a:t>
            </a:r>
          </a:p>
          <a:p>
            <a:endParaRPr lang="sr-Cyrl-RS" dirty="0"/>
          </a:p>
          <a:p>
            <a:r>
              <a:rPr lang="sr-Cyrl-RS" dirty="0" smtClean="0"/>
              <a:t>Ипак, огољено тумачење патофизиолошких процеса као физичко-хемијских процеса доводе до појаве све веће спекулативности, а стварна природа болести остаје неразјашњена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43234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Лабораторијска медицина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sr-Cyrl-RS" dirty="0" smtClean="0"/>
              <a:t>Лабораторија – место где неко ради</a:t>
            </a:r>
          </a:p>
          <a:p>
            <a:r>
              <a:rPr lang="sr-Cyrl-RS" dirty="0" smtClean="0"/>
              <a:t>Ван Хелмонт (1579-1644) и</a:t>
            </a:r>
          </a:p>
          <a:p>
            <a:r>
              <a:rPr lang="sr-Cyrl-RS" dirty="0" smtClean="0"/>
              <a:t>Санторио Санторио (1561-1636) – први савремени експерименти</a:t>
            </a:r>
          </a:p>
          <a:p>
            <a:r>
              <a:rPr lang="en-US" dirty="0" err="1"/>
              <a:t>Antoni</a:t>
            </a:r>
            <a:r>
              <a:rPr lang="en-US" dirty="0"/>
              <a:t> van Leeuwenhoek (1632–1723</a:t>
            </a:r>
            <a:r>
              <a:rPr lang="en-US" dirty="0" smtClean="0"/>
              <a:t>)</a:t>
            </a:r>
            <a:r>
              <a:rPr lang="sr-Cyrl-RS" dirty="0" smtClean="0"/>
              <a:t> – откриће микроскопа</a:t>
            </a:r>
          </a:p>
          <a:p>
            <a:r>
              <a:rPr lang="sr-Cyrl-RS" dirty="0" smtClean="0"/>
              <a:t>Роберт Хук (1635-1703) – ћелија</a:t>
            </a:r>
          </a:p>
          <a:p>
            <a:r>
              <a:rPr lang="de-DE" dirty="0"/>
              <a:t>Mathias Schleiden (1804–81) </a:t>
            </a:r>
            <a:r>
              <a:rPr lang="sr-Cyrl-RS" dirty="0" smtClean="0"/>
              <a:t>и </a:t>
            </a:r>
            <a:r>
              <a:rPr lang="de-DE" dirty="0" smtClean="0"/>
              <a:t>Theodor </a:t>
            </a:r>
            <a:r>
              <a:rPr lang="de-DE" dirty="0"/>
              <a:t>Schwann (1810–82)</a:t>
            </a:r>
            <a:endParaRPr lang="sr-Cyrl-R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2299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Лабораторијска медицина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Rudolf Virchow (1821–1902</a:t>
            </a:r>
            <a:r>
              <a:rPr lang="en-US" dirty="0" smtClean="0"/>
              <a:t>)</a:t>
            </a:r>
            <a:endParaRPr lang="sr-Cyrl-RS" dirty="0" smtClean="0"/>
          </a:p>
          <a:p>
            <a:r>
              <a:rPr lang="en-US" dirty="0"/>
              <a:t>Louis Pasteur (1822–95</a:t>
            </a:r>
            <a:r>
              <a:rPr lang="en-US" dirty="0" smtClean="0"/>
              <a:t>)</a:t>
            </a:r>
            <a:endParaRPr lang="sr-Cyrl-RS" dirty="0" smtClean="0"/>
          </a:p>
          <a:p>
            <a:r>
              <a:rPr lang="en-US" dirty="0"/>
              <a:t>Robert Koch (1843–1910</a:t>
            </a:r>
            <a:r>
              <a:rPr lang="en-US" dirty="0" smtClean="0"/>
              <a:t>)</a:t>
            </a:r>
            <a:r>
              <a:rPr lang="sr-Cyrl-RS" dirty="0" smtClean="0"/>
              <a:t> – микроорганизми</a:t>
            </a:r>
          </a:p>
          <a:p>
            <a:endParaRPr lang="sr-Cyrl-RS" dirty="0"/>
          </a:p>
          <a:p>
            <a:r>
              <a:rPr lang="en-US" dirty="0"/>
              <a:t>Carl Ludwig (1816–95</a:t>
            </a:r>
            <a:r>
              <a:rPr lang="en-US" dirty="0" smtClean="0"/>
              <a:t>)</a:t>
            </a:r>
            <a:r>
              <a:rPr lang="sr-Cyrl-RS" dirty="0" smtClean="0"/>
              <a:t> – немачки физиолог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2680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Париз – центар медицине 18. и 19. века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0709" y="1894400"/>
            <a:ext cx="8755087" cy="4595852"/>
          </a:xfrm>
        </p:spPr>
        <p:txBody>
          <a:bodyPr>
            <a:normAutofit fontScale="85000" lnSpcReduction="20000"/>
          </a:bodyPr>
          <a:lstStyle/>
          <a:p>
            <a:r>
              <a:rPr lang="sr-Cyrl-RS" dirty="0" smtClean="0"/>
              <a:t>Француска револуција 1789</a:t>
            </a:r>
          </a:p>
          <a:p>
            <a:endParaRPr lang="sr-Cyrl-RS" dirty="0"/>
          </a:p>
          <a:p>
            <a:r>
              <a:rPr lang="sr-Cyrl-RS" dirty="0" smtClean="0"/>
              <a:t>Више болница у Паризу него у целој Британији</a:t>
            </a:r>
          </a:p>
          <a:p>
            <a:endParaRPr lang="sr-Cyrl-RS" dirty="0"/>
          </a:p>
          <a:p>
            <a:r>
              <a:rPr lang="en-US" dirty="0"/>
              <a:t>Antoine </a:t>
            </a:r>
            <a:r>
              <a:rPr lang="en-US" dirty="0" err="1"/>
              <a:t>Fourcroy</a:t>
            </a:r>
            <a:r>
              <a:rPr lang="en-US" dirty="0"/>
              <a:t> (1755–1809</a:t>
            </a:r>
            <a:r>
              <a:rPr lang="en-US" dirty="0" smtClean="0"/>
              <a:t>)</a:t>
            </a:r>
            <a:endParaRPr lang="sr-Cyrl-RS" dirty="0" smtClean="0"/>
          </a:p>
          <a:p>
            <a:r>
              <a:rPr lang="sr-Cyrl-RS" dirty="0" smtClean="0"/>
              <a:t>три аспекта новог образовања: практичност (читај мало, види пуно, ради пуно), медицина се спроводи у болницама, спајање медицине и хирургије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71334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Париз – центар медицине 18. и 19. века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0709" y="1894400"/>
            <a:ext cx="8755087" cy="4595852"/>
          </a:xfrm>
        </p:spPr>
        <p:txBody>
          <a:bodyPr>
            <a:normAutofit/>
          </a:bodyPr>
          <a:lstStyle/>
          <a:p>
            <a:r>
              <a:rPr lang="sr-Cyrl-RS" dirty="0" smtClean="0"/>
              <a:t>Физикална дијагностика:</a:t>
            </a:r>
          </a:p>
          <a:p>
            <a:r>
              <a:rPr lang="sr-Cyrl-RS" dirty="0" smtClean="0"/>
              <a:t>Инспекција, палпација, перкусија (Бечки лекар </a:t>
            </a:r>
            <a:r>
              <a:rPr lang="en-US" dirty="0"/>
              <a:t>Leopold </a:t>
            </a:r>
            <a:r>
              <a:rPr lang="en-US" dirty="0" err="1"/>
              <a:t>Auenbrugger</a:t>
            </a:r>
            <a:r>
              <a:rPr lang="en-US" dirty="0"/>
              <a:t> (1722–1809</a:t>
            </a:r>
            <a:r>
              <a:rPr lang="en-US" dirty="0" smtClean="0"/>
              <a:t>)</a:t>
            </a:r>
            <a:r>
              <a:rPr lang="sr-Cyrl-RS" dirty="0" smtClean="0"/>
              <a:t>) и аускултација (откриће стетоскопа</a:t>
            </a:r>
            <a:r>
              <a:rPr lang="en-US" dirty="0" smtClean="0"/>
              <a:t> 1816.</a:t>
            </a:r>
            <a:r>
              <a:rPr lang="sr-Cyrl-RS" dirty="0" smtClean="0"/>
              <a:t> </a:t>
            </a:r>
            <a:r>
              <a:rPr lang="en-US" dirty="0" smtClean="0"/>
              <a:t>Rene Laennec </a:t>
            </a:r>
            <a:r>
              <a:rPr lang="en-US" dirty="0"/>
              <a:t>(1781–1826</a:t>
            </a:r>
            <a:r>
              <a:rPr lang="en-US" dirty="0" smtClean="0"/>
              <a:t>)</a:t>
            </a:r>
            <a:r>
              <a:rPr lang="sr-Cyrl-R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88300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Париз – центар медицине 18. и 19. века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0709" y="1894400"/>
            <a:ext cx="8755087" cy="459585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Giovanni </a:t>
            </a:r>
            <a:r>
              <a:rPr lang="en-US" dirty="0" smtClean="0"/>
              <a:t>Battista</a:t>
            </a:r>
            <a:r>
              <a:rPr lang="sr-Cyrl-RS" dirty="0" smtClean="0"/>
              <a:t> </a:t>
            </a:r>
            <a:r>
              <a:rPr lang="en-US" dirty="0" err="1" smtClean="0"/>
              <a:t>Morgagni</a:t>
            </a:r>
            <a:r>
              <a:rPr lang="en-US" dirty="0" smtClean="0"/>
              <a:t> </a:t>
            </a:r>
            <a:r>
              <a:rPr lang="en-US" dirty="0"/>
              <a:t>(1682–1771</a:t>
            </a:r>
            <a:r>
              <a:rPr lang="en-US" dirty="0" smtClean="0"/>
              <a:t>), </a:t>
            </a:r>
            <a:r>
              <a:rPr lang="sr-Cyrl-RS" dirty="0" smtClean="0"/>
              <a:t>професор Универзитета у Падови је био „отац“ клиничко-патолошке корелације</a:t>
            </a:r>
          </a:p>
          <a:p>
            <a:endParaRPr lang="sr-Cyrl-RS" dirty="0"/>
          </a:p>
          <a:p>
            <a:r>
              <a:rPr lang="sr-Cyrl-RS" dirty="0" smtClean="0"/>
              <a:t>Његово учење је прихваћено у ревидираном курикулуму медицинског факултета (школе) у Паризу</a:t>
            </a:r>
          </a:p>
          <a:p>
            <a:endParaRPr lang="sr-Cyrl-RS" dirty="0"/>
          </a:p>
          <a:p>
            <a:r>
              <a:rPr lang="sr-Cyrl-RS" dirty="0" smtClean="0"/>
              <a:t>Урадио и описао преко 700 аутопсија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64182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789BA8B-392C-4862-89EC-FB18BC37DD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François </a:t>
            </a:r>
            <a:r>
              <a:rPr lang="en-US" b="1" dirty="0" err="1"/>
              <a:t>Magendie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E470625-353E-4522-BFAB-EE94CE5182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0710" y="1690792"/>
            <a:ext cx="6993416" cy="4819189"/>
          </a:xfrm>
        </p:spPr>
        <p:txBody>
          <a:bodyPr>
            <a:normAutofit fontScale="92500" lnSpcReduction="20000"/>
          </a:bodyPr>
          <a:lstStyle/>
          <a:p>
            <a:r>
              <a:rPr lang="sr-Cyrl-RS" dirty="0" smtClean="0"/>
              <a:t>Франсоа Маженди (1783-1855) је био француски физиолог који се сматра оцем експерименталне физиологије</a:t>
            </a:r>
          </a:p>
          <a:p>
            <a:endParaRPr lang="sr-Cyrl-RS" dirty="0"/>
          </a:p>
          <a:p>
            <a:r>
              <a:rPr lang="sr-Cyrl-RS" dirty="0" smtClean="0"/>
              <a:t>Описао је Мажендијев форамен</a:t>
            </a:r>
          </a:p>
          <a:p>
            <a:endParaRPr lang="sr-Cyrl-RS" dirty="0"/>
          </a:p>
          <a:p>
            <a:r>
              <a:rPr lang="sr-Cyrl-RS" dirty="0" smtClean="0"/>
              <a:t>Његов ученик је био Клод Бернар</a:t>
            </a:r>
          </a:p>
          <a:p>
            <a:endParaRPr lang="sr-Cyrl-R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4125" y="0"/>
            <a:ext cx="45878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2154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789BA8B-392C-4862-89EC-FB18BC37DD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b="1" dirty="0">
                <a:effectLst/>
              </a:rPr>
              <a:t>Увод</a:t>
            </a:r>
            <a:endParaRPr lang="sr-Latn-RS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E470625-353E-4522-BFAB-EE94CE5182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sr-Cyrl-RS" dirty="0" smtClean="0"/>
              <a:t>После Галена, све до ренесансе траје период опадања медицинске мисли</a:t>
            </a:r>
          </a:p>
          <a:p>
            <a:endParaRPr lang="sr-Cyrl-RS" dirty="0"/>
          </a:p>
          <a:p>
            <a:r>
              <a:rPr lang="sr-Cyrl-RS" dirty="0" smtClean="0"/>
              <a:t>Сматра се да је „све откривено“</a:t>
            </a:r>
          </a:p>
          <a:p>
            <a:endParaRPr lang="sr-Cyrl-RS" dirty="0"/>
          </a:p>
          <a:p>
            <a:r>
              <a:rPr lang="sr-Cyrl-RS" dirty="0" smtClean="0"/>
              <a:t>До 13. века не постоје подаци о сецирању људског тела</a:t>
            </a:r>
          </a:p>
          <a:p>
            <a:endParaRPr lang="sr-Cyrl-RS" dirty="0"/>
          </a:p>
          <a:p>
            <a:r>
              <a:rPr lang="sr-Cyrl-RS" dirty="0" smtClean="0"/>
              <a:t>У манастирима (бенедиктанци, цистицерици) се обликује манастирска и схоластичка медицина која постаје главни бранитељ и представник арабизираног Галенизма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894017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789BA8B-392C-4862-89EC-FB18BC37DD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François </a:t>
            </a:r>
            <a:r>
              <a:rPr lang="en-US" b="1" dirty="0" err="1"/>
              <a:t>Magendie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E470625-353E-4522-BFAB-EE94CE5182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0709" y="1690792"/>
            <a:ext cx="8755087" cy="4819189"/>
          </a:xfrm>
        </p:spPr>
        <p:txBody>
          <a:bodyPr>
            <a:normAutofit lnSpcReduction="10000"/>
          </a:bodyPr>
          <a:lstStyle/>
          <a:p>
            <a:r>
              <a:rPr lang="sr-Cyrl-RS" dirty="0" smtClean="0"/>
              <a:t>Током 1816, објавио је </a:t>
            </a:r>
            <a:r>
              <a:rPr lang="en-US" i="1" dirty="0"/>
              <a:t>Précis </a:t>
            </a:r>
            <a:r>
              <a:rPr lang="en-US" i="1" dirty="0" err="1"/>
              <a:t>élementaire</a:t>
            </a:r>
            <a:r>
              <a:rPr lang="en-US" i="1" dirty="0"/>
              <a:t> de </a:t>
            </a:r>
            <a:r>
              <a:rPr lang="en-US" i="1" dirty="0" err="1" smtClean="0"/>
              <a:t>Physiologie</a:t>
            </a:r>
            <a:r>
              <a:rPr lang="sr-Cyrl-RS" i="1" dirty="0"/>
              <a:t> </a:t>
            </a:r>
            <a:r>
              <a:rPr lang="sr-Cyrl-RS" dirty="0" smtClean="0"/>
              <a:t>у коме је описао експеримент који илуструје постојање „празних калорија“</a:t>
            </a:r>
          </a:p>
          <a:p>
            <a:endParaRPr lang="sr-Cyrl-RS" dirty="0"/>
          </a:p>
          <a:p>
            <a:r>
              <a:rPr lang="sr-Cyrl-RS" dirty="0" smtClean="0"/>
              <a:t>Хранио је одраслог пса од три године шећером. Пас је преминуо 32. дана експеримента</a:t>
            </a:r>
          </a:p>
          <a:p>
            <a:endParaRPr lang="sr-Cyrl-RS" dirty="0"/>
          </a:p>
        </p:txBody>
      </p:sp>
    </p:spTree>
    <p:extLst>
      <p:ext uri="{BB962C8B-B14F-4D97-AF65-F5344CB8AC3E}">
        <p14:creationId xmlns:p14="http://schemas.microsoft.com/office/powerpoint/2010/main" val="14467824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789BA8B-392C-4862-89EC-FB18BC37DD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François </a:t>
            </a:r>
            <a:r>
              <a:rPr lang="en-US" b="1" dirty="0" err="1"/>
              <a:t>Magendie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E470625-353E-4522-BFAB-EE94CE5182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0709" y="1690792"/>
            <a:ext cx="8755087" cy="5167208"/>
          </a:xfrm>
        </p:spPr>
        <p:txBody>
          <a:bodyPr>
            <a:normAutofit fontScale="85000" lnSpcReduction="20000"/>
          </a:bodyPr>
          <a:lstStyle/>
          <a:p>
            <a:r>
              <a:rPr lang="sr-Cyrl-RS" dirty="0" smtClean="0"/>
              <a:t>Верификовао је постојање разлике између сензитивних и моторних неурона (Бел-Магендијев закон)</a:t>
            </a:r>
          </a:p>
          <a:p>
            <a:endParaRPr lang="sr-Cyrl-RS" dirty="0"/>
          </a:p>
          <a:p>
            <a:r>
              <a:rPr lang="sr-Cyrl-RS" dirty="0" smtClean="0"/>
              <a:t>Био је поборник вивисекције које је спроводио током јавних предавања физиологије</a:t>
            </a:r>
          </a:p>
          <a:p>
            <a:endParaRPr lang="sr-Cyrl-RS" dirty="0"/>
          </a:p>
          <a:p>
            <a:r>
              <a:rPr lang="sr-Cyrl-RS" dirty="0" smtClean="0"/>
              <a:t>Његови експерименти су и у то време изазивали доста контроверзи јер се сматрало да је био превише окрутан према животињама</a:t>
            </a:r>
          </a:p>
          <a:p>
            <a:endParaRPr lang="sr-Cyrl-RS" dirty="0"/>
          </a:p>
          <a:p>
            <a:endParaRPr lang="sr-Cyrl-RS" dirty="0"/>
          </a:p>
        </p:txBody>
      </p:sp>
    </p:spTree>
    <p:extLst>
      <p:ext uri="{BB962C8B-B14F-4D97-AF65-F5344CB8AC3E}">
        <p14:creationId xmlns:p14="http://schemas.microsoft.com/office/powerpoint/2010/main" val="30389335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789BA8B-392C-4862-89EC-FB18BC37DD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François </a:t>
            </a:r>
            <a:r>
              <a:rPr lang="en-US" b="1" dirty="0" err="1"/>
              <a:t>Magendie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E470625-353E-4522-BFAB-EE94CE5182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0709" y="1690792"/>
            <a:ext cx="8755087" cy="4819189"/>
          </a:xfrm>
        </p:spPr>
        <p:txBody>
          <a:bodyPr>
            <a:normAutofit fontScale="92500"/>
          </a:bodyPr>
          <a:lstStyle/>
          <a:p>
            <a:r>
              <a:rPr lang="sr-Cyrl-RS" dirty="0" smtClean="0"/>
              <a:t>То мишљење је нарочито било изражено у британској академској (Чарлс Дарвин) и неакадемској заједници (Ричард Мартин, члан ирског парламента, нпр.)</a:t>
            </a:r>
          </a:p>
          <a:p>
            <a:endParaRPr lang="sr-Cyrl-RS" dirty="0"/>
          </a:p>
          <a:p>
            <a:r>
              <a:rPr lang="sr-Cyrl-RS" dirty="0" smtClean="0"/>
              <a:t>Стрпљиво је одговарао на све оптужбе и бранио своје ставове о неопходности извођења експеримената на животињама</a:t>
            </a:r>
          </a:p>
          <a:p>
            <a:endParaRPr lang="sr-Cyrl-RS" dirty="0"/>
          </a:p>
          <a:p>
            <a:endParaRPr lang="sr-Cyrl-RS" dirty="0" smtClean="0"/>
          </a:p>
          <a:p>
            <a:endParaRPr lang="sr-Cyrl-RS" dirty="0"/>
          </a:p>
          <a:p>
            <a:endParaRPr lang="sr-Cyrl-RS" dirty="0" smtClean="0"/>
          </a:p>
          <a:p>
            <a:endParaRPr lang="sr-Cyrl-RS" dirty="0"/>
          </a:p>
        </p:txBody>
      </p:sp>
    </p:spTree>
    <p:extLst>
      <p:ext uri="{BB962C8B-B14F-4D97-AF65-F5344CB8AC3E}">
        <p14:creationId xmlns:p14="http://schemas.microsoft.com/office/powerpoint/2010/main" val="21812940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789BA8B-392C-4862-89EC-FB18BC37DD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François </a:t>
            </a:r>
            <a:r>
              <a:rPr lang="en-US" b="1" dirty="0" err="1"/>
              <a:t>Magendie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E470625-353E-4522-BFAB-EE94CE5182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0709" y="1690792"/>
            <a:ext cx="8755087" cy="4819189"/>
          </a:xfrm>
        </p:spPr>
        <p:txBody>
          <a:bodyPr>
            <a:normAutofit/>
          </a:bodyPr>
          <a:lstStyle/>
          <a:p>
            <a:r>
              <a:rPr lang="sr-Cyrl-RS" dirty="0" smtClean="0"/>
              <a:t>Своје ставове је бранио користећи статистику као средство за добијање валидних експерименталних резултата</a:t>
            </a:r>
          </a:p>
          <a:p>
            <a:endParaRPr lang="sr-Cyrl-RS" dirty="0"/>
          </a:p>
          <a:p>
            <a:r>
              <a:rPr lang="sr-Cyrl-RS" dirty="0" smtClean="0"/>
              <a:t>Такође је користио „пуштање крви“ у терапији грознице</a:t>
            </a:r>
            <a:endParaRPr lang="sr-Cyrl-RS" dirty="0"/>
          </a:p>
          <a:p>
            <a:endParaRPr lang="sr-Cyrl-RS" dirty="0" smtClean="0"/>
          </a:p>
          <a:p>
            <a:endParaRPr lang="sr-Cyrl-RS" dirty="0"/>
          </a:p>
          <a:p>
            <a:endParaRPr lang="sr-Cyrl-RS" dirty="0" smtClean="0"/>
          </a:p>
          <a:p>
            <a:endParaRPr lang="sr-Cyrl-RS" dirty="0"/>
          </a:p>
        </p:txBody>
      </p:sp>
    </p:spTree>
    <p:extLst>
      <p:ext uri="{BB962C8B-B14F-4D97-AF65-F5344CB8AC3E}">
        <p14:creationId xmlns:p14="http://schemas.microsoft.com/office/powerpoint/2010/main" val="3384195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789BA8B-392C-4862-89EC-FB18BC37DD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Claude Bernard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E470625-353E-4522-BFAB-EE94CE5182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0709" y="1690792"/>
            <a:ext cx="8755087" cy="4819189"/>
          </a:xfrm>
        </p:spPr>
        <p:txBody>
          <a:bodyPr>
            <a:normAutofit/>
          </a:bodyPr>
          <a:lstStyle/>
          <a:p>
            <a:r>
              <a:rPr lang="sr-Cyrl-RS" dirty="0" smtClean="0"/>
              <a:t>Клод Бернард (1813-1878) је био француски физиолог</a:t>
            </a:r>
          </a:p>
          <a:p>
            <a:endParaRPr lang="sr-Cyrl-RS" dirty="0"/>
          </a:p>
          <a:p>
            <a:r>
              <a:rPr lang="sr-Cyrl-RS" dirty="0" smtClean="0"/>
              <a:t>Сматра се једним од најзначајнијих утемељивача савремене медицине</a:t>
            </a:r>
          </a:p>
          <a:p>
            <a:endParaRPr lang="sr-Cyrl-RS" dirty="0"/>
          </a:p>
          <a:p>
            <a:r>
              <a:rPr lang="sr-Cyrl-RS" dirty="0" smtClean="0"/>
              <a:t>Предложио је концепт хомеостазе</a:t>
            </a:r>
            <a:endParaRPr lang="sr-Cyrl-RS" dirty="0"/>
          </a:p>
          <a:p>
            <a:endParaRPr lang="sr-Cyrl-RS" dirty="0" smtClean="0"/>
          </a:p>
          <a:p>
            <a:endParaRPr lang="sr-Cyrl-RS" dirty="0"/>
          </a:p>
          <a:p>
            <a:endParaRPr lang="sr-Cyrl-RS" dirty="0" smtClean="0"/>
          </a:p>
          <a:p>
            <a:endParaRPr lang="sr-Cyrl-R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5796" y="1451795"/>
            <a:ext cx="2826204" cy="4076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790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789BA8B-392C-4862-89EC-FB18BC37DD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Claude Bernard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E470625-353E-4522-BFAB-EE94CE5182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0709" y="1690792"/>
            <a:ext cx="8755087" cy="4819189"/>
          </a:xfrm>
        </p:spPr>
        <p:txBody>
          <a:bodyPr>
            <a:normAutofit fontScale="77500" lnSpcReduction="20000"/>
          </a:bodyPr>
          <a:lstStyle/>
          <a:p>
            <a:r>
              <a:rPr lang="sr-Cyrl-RS" dirty="0" smtClean="0"/>
              <a:t>Поборник је примене експеримената</a:t>
            </a:r>
          </a:p>
          <a:p>
            <a:endParaRPr lang="sr-Cyrl-RS" dirty="0"/>
          </a:p>
          <a:p>
            <a:r>
              <a:rPr lang="sr-Cyrl-RS" dirty="0" smtClean="0"/>
              <a:t>Испитивао је улогу панкреаса и његових сокова у процесу варења</a:t>
            </a:r>
          </a:p>
          <a:p>
            <a:endParaRPr lang="sr-Cyrl-RS" dirty="0"/>
          </a:p>
          <a:p>
            <a:r>
              <a:rPr lang="sr-Cyrl-RS" dirty="0" smtClean="0"/>
              <a:t>Утемељио је „гликогену“ улогу јетре, што је касније довело до открића шећерне болести</a:t>
            </a:r>
          </a:p>
          <a:p>
            <a:endParaRPr lang="sr-Cyrl-RS" dirty="0"/>
          </a:p>
          <a:p>
            <a:r>
              <a:rPr lang="sr-Cyrl-RS" dirty="0" smtClean="0"/>
              <a:t>Испитивао је вазомоторни систем (вазодилатацију и вазоконстрикцију путем нерава)</a:t>
            </a:r>
            <a:endParaRPr lang="sr-Cyrl-RS" dirty="0"/>
          </a:p>
          <a:p>
            <a:endParaRPr lang="sr-Cyrl-RS" dirty="0" smtClean="0"/>
          </a:p>
          <a:p>
            <a:endParaRPr lang="sr-Cyrl-RS" dirty="0"/>
          </a:p>
          <a:p>
            <a:endParaRPr lang="sr-Cyrl-RS" dirty="0" smtClean="0"/>
          </a:p>
          <a:p>
            <a:endParaRPr lang="sr-Cyrl-RS" dirty="0"/>
          </a:p>
        </p:txBody>
      </p:sp>
    </p:spTree>
    <p:extLst>
      <p:ext uri="{BB962C8B-B14F-4D97-AF65-F5344CB8AC3E}">
        <p14:creationId xmlns:p14="http://schemas.microsoft.com/office/powerpoint/2010/main" val="33905695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789BA8B-392C-4862-89EC-FB18BC37DD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Claude Bernard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E470625-353E-4522-BFAB-EE94CE5182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0709" y="1690792"/>
            <a:ext cx="8755087" cy="4819189"/>
          </a:xfrm>
        </p:spPr>
        <p:txBody>
          <a:bodyPr>
            <a:normAutofit fontScale="92500"/>
          </a:bodyPr>
          <a:lstStyle/>
          <a:p>
            <a:r>
              <a:rPr lang="sr-Cyrl-RS" dirty="0" smtClean="0"/>
              <a:t>Испитивао је функционисање отрова (кураре и угљен-моноксид, првенствено)</a:t>
            </a:r>
          </a:p>
          <a:p>
            <a:endParaRPr lang="sr-Cyrl-RS" dirty="0"/>
          </a:p>
          <a:p>
            <a:r>
              <a:rPr lang="en-US" b="1" dirty="0"/>
              <a:t>Milieu </a:t>
            </a:r>
            <a:r>
              <a:rPr lang="en-US" b="1" dirty="0" err="1" smtClean="0"/>
              <a:t>intérieur</a:t>
            </a:r>
            <a:r>
              <a:rPr lang="sr-Cyrl-RS" b="1" dirty="0" smtClean="0"/>
              <a:t> </a:t>
            </a:r>
            <a:r>
              <a:rPr lang="sr-Cyrl-RS" dirty="0" smtClean="0"/>
              <a:t>– стабилност „унутрашње средине“ је услов за слободним и независним животом</a:t>
            </a:r>
          </a:p>
          <a:p>
            <a:endParaRPr lang="sr-Cyrl-RS" b="1" dirty="0"/>
          </a:p>
          <a:p>
            <a:r>
              <a:rPr lang="sr-Cyrl-RS" dirty="0"/>
              <a:t>Такође је био поборник вивисекције</a:t>
            </a:r>
          </a:p>
          <a:p>
            <a:endParaRPr lang="en-US" b="1" dirty="0"/>
          </a:p>
          <a:p>
            <a:endParaRPr lang="sr-Cyrl-RS" dirty="0"/>
          </a:p>
          <a:p>
            <a:endParaRPr lang="sr-Cyrl-RS" dirty="0" smtClean="0"/>
          </a:p>
          <a:p>
            <a:endParaRPr lang="sr-Cyrl-RS" dirty="0"/>
          </a:p>
          <a:p>
            <a:endParaRPr lang="sr-Cyrl-RS" dirty="0" smtClean="0"/>
          </a:p>
          <a:p>
            <a:endParaRPr lang="sr-Cyrl-RS" dirty="0"/>
          </a:p>
        </p:txBody>
      </p:sp>
    </p:spTree>
    <p:extLst>
      <p:ext uri="{BB962C8B-B14F-4D97-AF65-F5344CB8AC3E}">
        <p14:creationId xmlns:p14="http://schemas.microsoft.com/office/powerpoint/2010/main" val="226128230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789BA8B-392C-4862-89EC-FB18BC37DD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Claude Bernard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E470625-353E-4522-BFAB-EE94CE5182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0709" y="1690792"/>
            <a:ext cx="8755087" cy="4819189"/>
          </a:xfrm>
        </p:spPr>
        <p:txBody>
          <a:bodyPr>
            <a:normAutofit fontScale="92500" lnSpcReduction="20000"/>
          </a:bodyPr>
          <a:lstStyle/>
          <a:p>
            <a:r>
              <a:rPr lang="sr-Cyrl-RS" dirty="0" smtClean="0"/>
              <a:t>Написао је „Увод у проучавање екперименталне медицине“ 1865. године:</a:t>
            </a:r>
          </a:p>
          <a:p>
            <a:pPr lvl="1"/>
            <a:r>
              <a:rPr lang="sr-Cyrl-RS" dirty="0" smtClean="0"/>
              <a:t>познато и непознато</a:t>
            </a:r>
          </a:p>
          <a:p>
            <a:pPr lvl="1"/>
            <a:r>
              <a:rPr lang="sr-Cyrl-RS" dirty="0" smtClean="0"/>
              <a:t>ауторитет и опсервација</a:t>
            </a:r>
          </a:p>
          <a:p>
            <a:pPr lvl="1"/>
            <a:r>
              <a:rPr lang="sr-Cyrl-RS" dirty="0" smtClean="0"/>
              <a:t>индукција и дедукција</a:t>
            </a:r>
          </a:p>
          <a:p>
            <a:pPr lvl="1"/>
            <a:r>
              <a:rPr lang="sr-Cyrl-RS" dirty="0" smtClean="0"/>
              <a:t>узрок и последица</a:t>
            </a:r>
          </a:p>
          <a:p>
            <a:pPr lvl="1"/>
            <a:r>
              <a:rPr lang="sr-Cyrl-RS" dirty="0" smtClean="0"/>
              <a:t>верификација или неодобравање</a:t>
            </a:r>
          </a:p>
          <a:p>
            <a:pPr lvl="1"/>
            <a:r>
              <a:rPr lang="sr-Cyrl-RS" dirty="0" smtClean="0"/>
              <a:t>детерминизам и просеци</a:t>
            </a:r>
          </a:p>
          <a:p>
            <a:pPr lvl="1"/>
            <a:r>
              <a:rPr lang="sr-Cyrl-RS" dirty="0" smtClean="0"/>
              <a:t>истина и фалсификат</a:t>
            </a:r>
          </a:p>
          <a:p>
            <a:endParaRPr lang="sr-Cyrl-RS" dirty="0" smtClean="0"/>
          </a:p>
          <a:p>
            <a:endParaRPr lang="sr-Cyrl-RS" dirty="0"/>
          </a:p>
          <a:p>
            <a:endParaRPr lang="sr-Cyrl-RS" dirty="0"/>
          </a:p>
          <a:p>
            <a:endParaRPr lang="sr-Cyrl-RS" dirty="0" smtClean="0"/>
          </a:p>
          <a:p>
            <a:endParaRPr lang="sr-Cyrl-RS" dirty="0"/>
          </a:p>
          <a:p>
            <a:endParaRPr lang="sr-Cyrl-RS" dirty="0" smtClean="0"/>
          </a:p>
          <a:p>
            <a:endParaRPr lang="sr-Cyrl-RS" dirty="0"/>
          </a:p>
        </p:txBody>
      </p:sp>
    </p:spTree>
    <p:extLst>
      <p:ext uri="{BB962C8B-B14F-4D97-AF65-F5344CB8AC3E}">
        <p14:creationId xmlns:p14="http://schemas.microsoft.com/office/powerpoint/2010/main" val="418230414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789BA8B-392C-4862-89EC-FB18BC37DD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907" y="3156652"/>
            <a:ext cx="8777173" cy="1018033"/>
          </a:xfrm>
        </p:spPr>
        <p:txBody>
          <a:bodyPr/>
          <a:lstStyle/>
          <a:p>
            <a:pPr algn="ctr"/>
            <a:r>
              <a:rPr lang="sr-Cyrl-RS" b="1" dirty="0" smtClean="0">
                <a:effectLst/>
              </a:rPr>
              <a:t>Хвала на пажњи</a:t>
            </a:r>
            <a:endParaRPr lang="sr-Latn-R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1311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789BA8B-392C-4862-89EC-FB18BC37DD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b="1" dirty="0">
                <a:effectLst/>
              </a:rPr>
              <a:t>Увод</a:t>
            </a:r>
            <a:endParaRPr lang="sr-Latn-RS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E470625-353E-4522-BFAB-EE94CE5182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r-Cyrl-RS" dirty="0" smtClean="0"/>
              <a:t>Допринос арапске културе медицинској мисли је импозантан</a:t>
            </a:r>
          </a:p>
          <a:p>
            <a:endParaRPr lang="sr-Cyrl-RS" dirty="0"/>
          </a:p>
          <a:p>
            <a:r>
              <a:rPr lang="sr-Cyrl-RS" dirty="0" smtClean="0"/>
              <a:t>Први су увели оснивање стационарних установа за лечење оболелих у градовима, лепрозоријуме, оснивање одвојених одељења за лечење различитих болести, медицинске библиотеке при болницама, фармакотерапијске кодексе, контроле и провере знања лекара, теоретске поставке да се болести шире „додиром и ваздухом“, радове о анатомији ока, сочивима, теорији вида итд.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61785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789BA8B-392C-4862-89EC-FB18BC37DD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b="1" dirty="0">
                <a:effectLst/>
              </a:rPr>
              <a:t>Увод</a:t>
            </a:r>
            <a:endParaRPr lang="sr-Latn-RS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E470625-353E-4522-BFAB-EE94CE5182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0709" y="1894400"/>
            <a:ext cx="8755087" cy="4683821"/>
          </a:xfrm>
        </p:spPr>
        <p:txBody>
          <a:bodyPr>
            <a:normAutofit fontScale="70000" lnSpcReduction="20000"/>
          </a:bodyPr>
          <a:lstStyle/>
          <a:p>
            <a:r>
              <a:rPr lang="sr-Cyrl-RS" dirty="0" smtClean="0"/>
              <a:t>Арапска медицина је заслужна за проналажење низа неопходних средстава за рад (вата, апотекарски прибор за рад, фармацеутско порцеланско посуђе, нека форма форцепса, итд.)</a:t>
            </a:r>
          </a:p>
          <a:p>
            <a:endParaRPr lang="sr-Cyrl-RS" dirty="0"/>
          </a:p>
          <a:p>
            <a:r>
              <a:rPr lang="sr-Cyrl-RS" dirty="0" smtClean="0"/>
              <a:t>Такође, први опис фрактуре, хемофилије, примена гипса код прелома костију, повезаност егзофталмуса са гушавошћу, први су оперисали катаракту.</a:t>
            </a:r>
          </a:p>
          <a:p>
            <a:endParaRPr lang="sr-Cyrl-RS" dirty="0"/>
          </a:p>
          <a:p>
            <a:r>
              <a:rPr lang="sr-Cyrl-RS" dirty="0" smtClean="0"/>
              <a:t>Након периода највећег сјаја арапске медицине (10. век), настаје стагнација која кулминира монголским разарањем Багдада 1258 године. 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602987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789BA8B-392C-4862-89EC-FB18BC37DD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sr-Cyrl-RS" b="1" dirty="0" smtClean="0">
                <a:effectLst/>
              </a:rPr>
              <a:t>Путеви алхемије и фитофармације</a:t>
            </a:r>
            <a:endParaRPr lang="sr-Latn-RS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E470625-353E-4522-BFAB-EE94CE5182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RS" dirty="0" smtClean="0"/>
              <a:t>Ото Брунфелс, Хијеронимус Бок и Леонард Фукс су у 15. и 16. веку оставили неизбрисив траг у традицији примене лековитог биља</a:t>
            </a:r>
          </a:p>
          <a:p>
            <a:endParaRPr lang="sr-Cyrl-RS" dirty="0"/>
          </a:p>
          <a:p>
            <a:r>
              <a:rPr lang="sr-Cyrl-RS" dirty="0" smtClean="0"/>
              <a:t>У Србији је то био Захарије Орфелин који је у делу „Велики српски травник“ описао дејство око 500 биљака (18. век)</a:t>
            </a:r>
            <a:r>
              <a:rPr lang="en-US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539190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789BA8B-392C-4862-89EC-FB18BC37DD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b="1" dirty="0" smtClean="0">
                <a:effectLst/>
              </a:rPr>
              <a:t>Јатрохемија</a:t>
            </a:r>
            <a:endParaRPr lang="sr-Latn-RS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E470625-353E-4522-BFAB-EE94CE5182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0709" y="1690792"/>
            <a:ext cx="8755087" cy="4819189"/>
          </a:xfrm>
        </p:spPr>
        <p:txBody>
          <a:bodyPr>
            <a:normAutofit fontScale="85000" lnSpcReduction="20000"/>
          </a:bodyPr>
          <a:lstStyle/>
          <a:p>
            <a:r>
              <a:rPr lang="sr-Cyrl-RS" dirty="0" smtClean="0"/>
              <a:t>Главни представник овог правца је </a:t>
            </a:r>
            <a:r>
              <a:rPr lang="en-US" dirty="0" err="1" smtClean="0"/>
              <a:t>Theofrastus</a:t>
            </a:r>
            <a:r>
              <a:rPr lang="en-US" dirty="0" smtClean="0"/>
              <a:t> Paracelsus (1493-1541)</a:t>
            </a:r>
          </a:p>
          <a:p>
            <a:endParaRPr lang="en-US" dirty="0"/>
          </a:p>
          <a:p>
            <a:r>
              <a:rPr lang="sr-Cyrl-RS" dirty="0" smtClean="0"/>
              <a:t>Прихвата алхемију као основу за нове терапијске постулате</a:t>
            </a:r>
          </a:p>
          <a:p>
            <a:endParaRPr lang="sr-Cyrl-RS" dirty="0"/>
          </a:p>
          <a:p>
            <a:r>
              <a:rPr lang="sr-Cyrl-RS" dirty="0" smtClean="0"/>
              <a:t>Основни задатак (ал)хемије је уметност приправљања лекова ткз. </a:t>
            </a:r>
            <a:r>
              <a:rPr lang="en-US" dirty="0" err="1" smtClean="0"/>
              <a:t>ars</a:t>
            </a:r>
            <a:r>
              <a:rPr lang="en-US" dirty="0" smtClean="0"/>
              <a:t> </a:t>
            </a:r>
            <a:r>
              <a:rPr lang="en-US" dirty="0" err="1" smtClean="0"/>
              <a:t>spagyrica</a:t>
            </a:r>
            <a:r>
              <a:rPr lang="en-US" dirty="0" smtClean="0"/>
              <a:t>, </a:t>
            </a:r>
            <a:r>
              <a:rPr lang="sr-Cyrl-RS" dirty="0" smtClean="0"/>
              <a:t>а извори за приправљање лекова су раствори метала </a:t>
            </a:r>
            <a:r>
              <a:rPr lang="en-US" dirty="0" smtClean="0"/>
              <a:t>“arcana” </a:t>
            </a:r>
            <a:r>
              <a:rPr lang="sr-Cyrl-RS" dirty="0" smtClean="0"/>
              <a:t>који су у својој суштини отрови</a:t>
            </a:r>
            <a:r>
              <a:rPr lang="en-US" dirty="0"/>
              <a:t> 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3991" y="3036627"/>
            <a:ext cx="3378009" cy="3821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9850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789BA8B-392C-4862-89EC-FB18BC37DD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b="1" dirty="0" smtClean="0">
                <a:effectLst/>
              </a:rPr>
              <a:t>Јатрохемија</a:t>
            </a:r>
            <a:endParaRPr lang="sr-Latn-RS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E470625-353E-4522-BFAB-EE94CE5182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0709" y="1690792"/>
            <a:ext cx="8755087" cy="4819189"/>
          </a:xfrm>
        </p:spPr>
        <p:txBody>
          <a:bodyPr>
            <a:normAutofit fontScale="92500"/>
          </a:bodyPr>
          <a:lstStyle/>
          <a:p>
            <a:r>
              <a:rPr lang="sr-Cyrl-RS" dirty="0" smtClean="0"/>
              <a:t>Парацелзус је први повезао количину лека и терапијски ефекат</a:t>
            </a:r>
          </a:p>
          <a:p>
            <a:endParaRPr lang="sr-Cyrl-RS" dirty="0"/>
          </a:p>
          <a:p>
            <a:r>
              <a:rPr lang="sr-Cyrl-RS" dirty="0" smtClean="0"/>
              <a:t>„разлика између лека и отрова је у дози“</a:t>
            </a:r>
          </a:p>
          <a:p>
            <a:endParaRPr lang="sr-Cyrl-RS" dirty="0"/>
          </a:p>
          <a:p>
            <a:r>
              <a:rPr lang="sr-Cyrl-RS" dirty="0" smtClean="0"/>
              <a:t>Сви процеси у организму настају као резултат ремећења стабилних биолошко-биохемијских процеса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688307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789BA8B-392C-4862-89EC-FB18BC37DD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b="1" dirty="0" smtClean="0">
                <a:effectLst/>
              </a:rPr>
              <a:t>Јатрохемија</a:t>
            </a:r>
            <a:endParaRPr lang="sr-Latn-RS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E470625-353E-4522-BFAB-EE94CE5182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0709" y="1690792"/>
            <a:ext cx="8755087" cy="4819189"/>
          </a:xfrm>
        </p:spPr>
        <p:txBody>
          <a:bodyPr>
            <a:normAutofit fontScale="77500" lnSpcReduction="20000"/>
          </a:bodyPr>
          <a:lstStyle/>
          <a:p>
            <a:r>
              <a:rPr lang="sr-Cyrl-RS" dirty="0" smtClean="0"/>
              <a:t>Стога лечење захтева примену хемијских једињења сумпора, живе, антимона, олова, итд.</a:t>
            </a:r>
          </a:p>
          <a:p>
            <a:endParaRPr lang="sr-Cyrl-RS" dirty="0"/>
          </a:p>
          <a:p>
            <a:r>
              <a:rPr lang="sr-Cyrl-RS" dirty="0" smtClean="0"/>
              <a:t>Одбацује Галенову и Хипократову теорију о болести као последицу мешања „четири телесне течности“</a:t>
            </a:r>
          </a:p>
          <a:p>
            <a:endParaRPr lang="sr-Cyrl-RS" dirty="0"/>
          </a:p>
          <a:p>
            <a:r>
              <a:rPr lang="sr-Cyrl-RS" dirty="0" smtClean="0"/>
              <a:t>Сви животни процеси су прости хемијски процеси</a:t>
            </a:r>
          </a:p>
          <a:p>
            <a:endParaRPr lang="sr-Cyrl-RS" dirty="0"/>
          </a:p>
          <a:p>
            <a:r>
              <a:rPr lang="sr-Cyrl-RS" dirty="0" smtClean="0"/>
              <a:t>Материјална природа организма: три основна елемента (со, жива и сумпор)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50041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789BA8B-392C-4862-89EC-FB18BC37DD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b="1" dirty="0" smtClean="0">
                <a:effectLst/>
              </a:rPr>
              <a:t>Јатрохемија</a:t>
            </a:r>
            <a:endParaRPr lang="sr-Latn-RS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E470625-353E-4522-BFAB-EE94CE5182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0709" y="1690792"/>
            <a:ext cx="8755087" cy="4819189"/>
          </a:xfrm>
        </p:spPr>
        <p:txBody>
          <a:bodyPr>
            <a:normAutofit fontScale="77500" lnSpcReduction="20000"/>
          </a:bodyPr>
          <a:lstStyle/>
          <a:p>
            <a:r>
              <a:rPr lang="sr-Cyrl-RS" dirty="0" smtClean="0"/>
              <a:t>Ови елементи се целог живота троше, али и обнављају, а крајњи исход борбе тих елемената против болести је здравље или смрт</a:t>
            </a:r>
          </a:p>
          <a:p>
            <a:endParaRPr lang="sr-Cyrl-RS" dirty="0"/>
          </a:p>
          <a:p>
            <a:r>
              <a:rPr lang="sr-Cyrl-RS" dirty="0" smtClean="0"/>
              <a:t>Археус – основни динамички принцип који управља организмом посредством хемијских реакција</a:t>
            </a:r>
          </a:p>
          <a:p>
            <a:endParaRPr lang="sr-Cyrl-RS" dirty="0"/>
          </a:p>
          <a:p>
            <a:r>
              <a:rPr lang="sr-Cyrl-RS" dirty="0" smtClean="0"/>
              <a:t>За настанак тумора окривљује арсенска својства која добијају соли која настају насупрот активностима археуса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4999913"/>
      </p:ext>
    </p:extLst>
  </p:cSld>
  <p:clrMapOvr>
    <a:masterClrMapping/>
  </p:clrMapOvr>
</p:sld>
</file>

<file path=ppt/theme/theme1.xml><?xml version="1.0" encoding="utf-8"?>
<a:theme xmlns:a="http://schemas.openxmlformats.org/drawingml/2006/main" name="161716-doctor-template-16x9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161716-doctor-template-16x9</Template>
  <TotalTime>412</TotalTime>
  <Words>1145</Words>
  <Application>Microsoft Office PowerPoint</Application>
  <PresentationFormat>Widescreen</PresentationFormat>
  <Paragraphs>174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1" baseType="lpstr">
      <vt:lpstr>Arial</vt:lpstr>
      <vt:lpstr>Calibri</vt:lpstr>
      <vt:lpstr>161716-doctor-template-16x9</vt:lpstr>
      <vt:lpstr>ПАРАЦЕЛЗУС, МАЖЕНДИ И КЛОД БЕРНАР КАО УТЕМЕЉИВАЧИ ЕКСПЕРИМЕНТАЛНОГ ПРИСТУПА У МЕДИЦИНИ</vt:lpstr>
      <vt:lpstr>Увод</vt:lpstr>
      <vt:lpstr>Увод</vt:lpstr>
      <vt:lpstr>Увод</vt:lpstr>
      <vt:lpstr>Путеви алхемије и фитофармације</vt:lpstr>
      <vt:lpstr>Јатрохемија</vt:lpstr>
      <vt:lpstr>Јатрохемија</vt:lpstr>
      <vt:lpstr>Јатрохемија</vt:lpstr>
      <vt:lpstr>Јатрохемија</vt:lpstr>
      <vt:lpstr>Јатрохемија</vt:lpstr>
      <vt:lpstr>Јатрохемија</vt:lpstr>
      <vt:lpstr>Јатрохемија</vt:lpstr>
      <vt:lpstr>Јатрохемија</vt:lpstr>
      <vt:lpstr>Лабораторијска медицина</vt:lpstr>
      <vt:lpstr>Лабораторијска медицина</vt:lpstr>
      <vt:lpstr>Париз – центар медицине 18. и 19. века</vt:lpstr>
      <vt:lpstr>Париз – центар медицине 18. и 19. века</vt:lpstr>
      <vt:lpstr>Париз – центар медицине 18. и 19. века</vt:lpstr>
      <vt:lpstr>François Magendie</vt:lpstr>
      <vt:lpstr>François Magendie</vt:lpstr>
      <vt:lpstr>François Magendie</vt:lpstr>
      <vt:lpstr>François Magendie</vt:lpstr>
      <vt:lpstr>François Magendie</vt:lpstr>
      <vt:lpstr>Claude Bernard</vt:lpstr>
      <vt:lpstr>Claude Bernard</vt:lpstr>
      <vt:lpstr>Claude Bernard</vt:lpstr>
      <vt:lpstr>Claude Bernard</vt:lpstr>
      <vt:lpstr>Хвала на пажњи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Petar Canovic</dc:creator>
  <cp:lastModifiedBy>C</cp:lastModifiedBy>
  <cp:revision>55</cp:revision>
  <dcterms:created xsi:type="dcterms:W3CDTF">2023-09-08T15:38:10Z</dcterms:created>
  <dcterms:modified xsi:type="dcterms:W3CDTF">2023-11-07T10:15:29Z</dcterms:modified>
</cp:coreProperties>
</file>